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12192000"/>
  <p:notesSz cx="6858000" cy="9144000"/>
  <p:embeddedFontLst>
    <p:embeddedFont>
      <p:font typeface="Proxima Nova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roximaNov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roximaNova-italic.fntdata"/><Relationship Id="rId30" Type="http://schemas.openxmlformats.org/officeDocument/2006/relationships/font" Target="fonts/ProximaNova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ProximaNova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й слайд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TitleHD.png" id="12" name="Google Shape;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ctrTitle"/>
          </p:nvPr>
        </p:nvSpPr>
        <p:spPr>
          <a:xfrm>
            <a:off x="3962399" y="1964267"/>
            <a:ext cx="7197726" cy="24214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62399" y="4385732"/>
            <a:ext cx="7197726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l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8932558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3962399" y="5870575"/>
            <a:ext cx="4893958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10608958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анорамна фотографія з підписом">
  <p:cSld name="Панорамна фотографія з підписом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77" name="Google Shape;7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1"/>
          <p:cNvSpPr txBox="1"/>
          <p:nvPr>
            <p:ph type="title"/>
          </p:nvPr>
        </p:nvSpPr>
        <p:spPr>
          <a:xfrm>
            <a:off x="685800" y="4732865"/>
            <a:ext cx="1013142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/>
          <p:nvPr>
            <p:ph idx="2" type="pic"/>
          </p:nvPr>
        </p:nvSpPr>
        <p:spPr>
          <a:xfrm>
            <a:off x="1371600" y="932112"/>
            <a:ext cx="8759827" cy="3164976"/>
          </a:xfrm>
          <a:prstGeom prst="roundRect">
            <a:avLst>
              <a:gd fmla="val 43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sp>
      <p:sp>
        <p:nvSpPr>
          <p:cNvPr id="80" name="Google Shape;80;p11"/>
          <p:cNvSpPr txBox="1"/>
          <p:nvPr>
            <p:ph idx="1" type="body"/>
          </p:nvPr>
        </p:nvSpPr>
        <p:spPr>
          <a:xfrm>
            <a:off x="685800" y="5299603"/>
            <a:ext cx="10131427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1" name="Google Shape;81;p11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Назва та підпис">
  <p:cSld name="Назва та підпис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85" name="Google Shape;85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2"/>
          <p:cNvSpPr txBox="1"/>
          <p:nvPr>
            <p:ph type="title"/>
          </p:nvPr>
        </p:nvSpPr>
        <p:spPr>
          <a:xfrm>
            <a:off x="685801" y="609601"/>
            <a:ext cx="10131427" cy="3124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" type="body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8" name="Google Shape;88;p12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з підписом">
  <p:cSld name="Цитата з підписом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92" name="Google Shape;9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lang="uk-UA" sz="80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lang="uk-UA" sz="80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95" name="Google Shape;95;p13"/>
          <p:cNvSpPr txBox="1"/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" type="body"/>
          </p:nvPr>
        </p:nvSpPr>
        <p:spPr>
          <a:xfrm>
            <a:off x="1097875" y="3352800"/>
            <a:ext cx="933918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alibri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3"/>
          <p:cNvSpPr txBox="1"/>
          <p:nvPr>
            <p:ph idx="2" type="body"/>
          </p:nvPr>
        </p:nvSpPr>
        <p:spPr>
          <a:xfrm>
            <a:off x="687465" y="4343400"/>
            <a:ext cx="10152367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8" name="Google Shape;98;p13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3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3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ка назви">
  <p:cSld name="Картка назви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02" name="Google Shape;10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>
            <p:ph type="title"/>
          </p:nvPr>
        </p:nvSpPr>
        <p:spPr>
          <a:xfrm>
            <a:off x="685802" y="3308581"/>
            <a:ext cx="10131425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4"/>
          <p:cNvSpPr txBox="1"/>
          <p:nvPr>
            <p:ph idx="1" type="body"/>
          </p:nvPr>
        </p:nvSpPr>
        <p:spPr>
          <a:xfrm>
            <a:off x="685801" y="4777381"/>
            <a:ext cx="10131426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5" name="Google Shape;105;p14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4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4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ка назви цитати">
  <p:cSld name="Картка назви цитати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09" name="Google Shape;10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lang="uk-UA" sz="80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lang="uk-UA" sz="80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112" name="Google Shape;112;p15"/>
          <p:cNvSpPr txBox="1"/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" type="body"/>
          </p:nvPr>
        </p:nvSpPr>
        <p:spPr>
          <a:xfrm>
            <a:off x="685800" y="3886200"/>
            <a:ext cx="10135436" cy="88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400"/>
              <a:buNone/>
              <a:defRPr b="0" sz="2400" cap="none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2" type="body"/>
          </p:nvPr>
        </p:nvSpPr>
        <p:spPr>
          <a:xfrm>
            <a:off x="685799" y="4775200"/>
            <a:ext cx="10135436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5" name="Google Shape;115;p15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5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5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Істина/хибність">
  <p:cSld name="Істина/хибність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19" name="Google Shape;11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>
            <p:ph type="title"/>
          </p:nvPr>
        </p:nvSpPr>
        <p:spPr>
          <a:xfrm>
            <a:off x="685801" y="609601"/>
            <a:ext cx="10131427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6"/>
          <p:cNvSpPr txBox="1"/>
          <p:nvPr>
            <p:ph idx="1" type="body"/>
          </p:nvPr>
        </p:nvSpPr>
        <p:spPr>
          <a:xfrm>
            <a:off x="685801" y="3505200"/>
            <a:ext cx="10131428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sz="2800" cap="none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16"/>
          <p:cNvSpPr txBox="1"/>
          <p:nvPr>
            <p:ph idx="2" type="body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3" name="Google Shape;123;p16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6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6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вертикальний текст" type="vertTx">
  <p:cSld name="VERTICAL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27" name="Google Shape;127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 txBox="1"/>
          <p:nvPr>
            <p:ph idx="1" type="body"/>
          </p:nvPr>
        </p:nvSpPr>
        <p:spPr>
          <a:xfrm rot="5400000">
            <a:off x="3926947" y="-1099079"/>
            <a:ext cx="3649133" cy="10131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17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7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7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32" name="Google Shape;132;p17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ий заголовок і текст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34" name="Google Shape;13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/>
          <p:nvPr>
            <p:ph type="title"/>
          </p:nvPr>
        </p:nvSpPr>
        <p:spPr>
          <a:xfrm rot="5400000">
            <a:off x="7147151" y="2121124"/>
            <a:ext cx="5181601" cy="2158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" type="body"/>
          </p:nvPr>
        </p:nvSpPr>
        <p:spPr>
          <a:xfrm rot="5400000">
            <a:off x="2011058" y="-715658"/>
            <a:ext cx="5181600" cy="783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18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8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8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Назва та вміст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Назва розділу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26" name="Google Shape;26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/>
          <p:nvPr>
            <p:ph type="title"/>
          </p:nvPr>
        </p:nvSpPr>
        <p:spPr>
          <a:xfrm>
            <a:off x="685800" y="3308581"/>
            <a:ext cx="10131427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685799" y="4777381"/>
            <a:ext cx="1013142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’єкти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33" name="Google Shape;3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685802" y="2142067"/>
            <a:ext cx="4995334" cy="3649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5821895" y="2142067"/>
            <a:ext cx="4995332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рівняння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973670" y="2218267"/>
            <a:ext cx="470905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sz="2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685801" y="2870201"/>
            <a:ext cx="4996923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096003" y="2226734"/>
            <a:ext cx="47228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sz="2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5823483" y="2870201"/>
            <a:ext cx="4995334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Лише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50" name="Google Shape;50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ий слайд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56" name="Google Shape;56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8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міст і підпис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61" name="Google Shape;6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9"/>
          <p:cNvSpPr txBox="1"/>
          <p:nvPr>
            <p:ph type="title"/>
          </p:nvPr>
        </p:nvSpPr>
        <p:spPr>
          <a:xfrm>
            <a:off x="685800" y="2074333"/>
            <a:ext cx="368088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>
            <a:off x="4648201" y="609601"/>
            <a:ext cx="6169026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685800" y="3445933"/>
            <a:ext cx="368088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9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і підпис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69" name="Google Shape;6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0"/>
          <p:cNvSpPr txBox="1"/>
          <p:nvPr>
            <p:ph type="title"/>
          </p:nvPr>
        </p:nvSpPr>
        <p:spPr>
          <a:xfrm>
            <a:off x="685800" y="1600200"/>
            <a:ext cx="6164653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/>
          <p:nvPr>
            <p:ph idx="2" type="pic"/>
          </p:nvPr>
        </p:nvSpPr>
        <p:spPr>
          <a:xfrm>
            <a:off x="7536253" y="914400"/>
            <a:ext cx="3280974" cy="4572000"/>
          </a:xfrm>
          <a:prstGeom prst="roundRect">
            <a:avLst>
              <a:gd fmla="val 42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sp>
      <p:sp>
        <p:nvSpPr>
          <p:cNvPr id="72" name="Google Shape;72;p10"/>
          <p:cNvSpPr txBox="1"/>
          <p:nvPr>
            <p:ph idx="1" type="body"/>
          </p:nvPr>
        </p:nvSpPr>
        <p:spPr>
          <a:xfrm>
            <a:off x="685800" y="2971800"/>
            <a:ext cx="6164653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10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Relationship Id="rId4" Type="http://schemas.openxmlformats.org/officeDocument/2006/relationships/image" Target="../media/image38.jpg"/><Relationship Id="rId5" Type="http://schemas.openxmlformats.org/officeDocument/2006/relationships/image" Target="../media/image3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19.jpg"/><Relationship Id="rId5" Type="http://schemas.openxmlformats.org/officeDocument/2006/relationships/image" Target="../media/image3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g"/><Relationship Id="rId4" Type="http://schemas.openxmlformats.org/officeDocument/2006/relationships/image" Target="../media/image2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jpg"/><Relationship Id="rId4" Type="http://schemas.openxmlformats.org/officeDocument/2006/relationships/image" Target="../media/image4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Relationship Id="rId4" Type="http://schemas.openxmlformats.org/officeDocument/2006/relationships/image" Target="../media/image2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2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0.png"/><Relationship Id="rId4" Type="http://schemas.openxmlformats.org/officeDocument/2006/relationships/image" Target="../media/image3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0.png"/><Relationship Id="rId4" Type="http://schemas.openxmlformats.org/officeDocument/2006/relationships/image" Target="../media/image3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9.png"/><Relationship Id="rId4" Type="http://schemas.openxmlformats.org/officeDocument/2006/relationships/image" Target="../media/image31.jpg"/><Relationship Id="rId5" Type="http://schemas.openxmlformats.org/officeDocument/2006/relationships/image" Target="../media/image3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Relationship Id="rId4" Type="http://schemas.openxmlformats.org/officeDocument/2006/relationships/image" Target="../media/image2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>
            <p:ph type="ctrTitle"/>
          </p:nvPr>
        </p:nvSpPr>
        <p:spPr>
          <a:xfrm>
            <a:off x="4846819" y="807152"/>
            <a:ext cx="7197726" cy="24214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alibri"/>
              <a:buNone/>
            </a:pPr>
            <a:r>
              <a:rPr lang="uk-UA">
                <a:solidFill>
                  <a:srgbClr val="FFC000"/>
                </a:solidFill>
              </a:rPr>
              <a:t>ПСИХОЛОГІЧНА ПІДТРИМКА ПІД ЧАС ВІЙНИ </a:t>
            </a:r>
            <a:br>
              <a:rPr lang="uk-UA"/>
            </a:br>
            <a:endParaRPr/>
          </a:p>
        </p:txBody>
      </p:sp>
      <p:sp>
        <p:nvSpPr>
          <p:cNvPr id="145" name="Google Shape;145;p19"/>
          <p:cNvSpPr txBox="1"/>
          <p:nvPr>
            <p:ph idx="1" type="subTitle"/>
          </p:nvPr>
        </p:nvSpPr>
        <p:spPr>
          <a:xfrm>
            <a:off x="4747675" y="4983375"/>
            <a:ext cx="7197600" cy="8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-UA"/>
              <a:t> </a:t>
            </a:r>
            <a:endParaRPr>
              <a:solidFill>
                <a:srgbClr val="FFC000"/>
              </a:solidFill>
            </a:endParaRPr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uk-UA">
                <a:solidFill>
                  <a:srgbClr val="FFC000"/>
                </a:solidFill>
              </a:rPr>
              <a:t>(ЗА МАТЕРІАЛАМИ УКРАЇНСЬКОЇ  ПСИХОЛОГИНІ СВІТЛАНИ РОЙЗ)</a:t>
            </a:r>
            <a:endParaRPr/>
          </a:p>
        </p:txBody>
      </p:sp>
      <p:pic>
        <p:nvPicPr>
          <p:cNvPr descr="Что такое дружба: признаки, законы и как отличить настоящего друга от  приятеля - Blockchain for connecting people" id="146" name="Google Shape;14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4700" y="1837950"/>
            <a:ext cx="5917900" cy="335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/>
          <p:nvPr>
            <p:ph type="title"/>
          </p:nvPr>
        </p:nvSpPr>
        <p:spPr>
          <a:xfrm>
            <a:off x="685801" y="220410"/>
            <a:ext cx="10131425" cy="993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Proxima Nova"/>
              <a:buNone/>
            </a:pPr>
            <a:r>
              <a:rPr b="1" i="0" lang="uk-UA" sz="4400" u="none" strike="noStrike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КОНТРОЛЬ РУК</a:t>
            </a:r>
            <a:endParaRPr sz="4400">
              <a:solidFill>
                <a:srgbClr val="FFC000"/>
              </a:solidFill>
            </a:endParaRPr>
          </a:p>
        </p:txBody>
      </p:sp>
      <p:sp>
        <p:nvSpPr>
          <p:cNvPr id="210" name="Google Shape;210;p28"/>
          <p:cNvSpPr txBox="1"/>
          <p:nvPr>
            <p:ph idx="1" type="body"/>
          </p:nvPr>
        </p:nvSpPr>
        <p:spPr>
          <a:xfrm>
            <a:off x="311627" y="1484026"/>
            <a:ext cx="6794291" cy="5846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7500" lnSpcReduction="10000"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b="1" i="0" lang="uk-UA" sz="3200" u="none" strike="noStrike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Четверте</a:t>
            </a:r>
            <a:r>
              <a:rPr b="0" i="0" lang="uk-UA" sz="3200" u="none" strike="noStrike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 — руки. Стисніть і розтисніть свої руки, потріть їх. У той момент, коли ми тремо руки, допомагаємо вийти собі з фази стресу. Далі обійміть себе. Коли нам страшно й ми потрапляємо у фазу сильного стресу, втрачаємо контакт зі своїм тілом. Ми буквально “вилітаємо” з нього. Але тільки тіло може витримати те напруження, з яким ми стикаємося. Якомога частіше замотуйтеся в плед.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b="0" i="0" lang="uk-UA" sz="3200" u="none" strike="noStrike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Покладіть ліву руку під праву пахву і праву руку на плече. Порухайте лівою рукою, постукайте себе по правому плечу. Це допомагає повернути “контейнер” нашому тілу.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b="0" i="0" lang="uk-UA" sz="320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800">
              <a:solidFill>
                <a:srgbClr val="FFC000"/>
              </a:solidFill>
            </a:endParaRPr>
          </a:p>
        </p:txBody>
      </p:sp>
      <p:pic>
        <p:nvPicPr>
          <p:cNvPr descr="Руки: картинки, стокові Руки фотографії, зображення | Скачати з Lightfield  Studios®" id="211" name="Google Shape;21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0862" y="1987836"/>
            <a:ext cx="4919511" cy="3273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t/>
            </a:r>
            <a:endParaRPr sz="4400">
              <a:solidFill>
                <a:srgbClr val="FFC000"/>
              </a:solidFill>
            </a:endParaRPr>
          </a:p>
        </p:txBody>
      </p:sp>
      <p:sp>
        <p:nvSpPr>
          <p:cNvPr id="217" name="Google Shape;217;p29"/>
          <p:cNvSpPr txBox="1"/>
          <p:nvPr>
            <p:ph idx="1" type="body"/>
          </p:nvPr>
        </p:nvSpPr>
        <p:spPr>
          <a:xfrm>
            <a:off x="685801" y="1933731"/>
            <a:ext cx="6554448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b="0" i="0" lang="uk-UA" sz="320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800">
              <a:solidFill>
                <a:srgbClr val="FFC000"/>
              </a:solidFill>
            </a:endParaRPr>
          </a:p>
        </p:txBody>
      </p:sp>
      <p:pic>
        <p:nvPicPr>
          <p:cNvPr id="218" name="Google Shape;21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0287" y="0"/>
            <a:ext cx="101314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Proxima Nova"/>
              <a:buNone/>
            </a:pPr>
            <a:r>
              <a:rPr b="1" i="0" lang="uk-UA" u="none" strike="noStrike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ТОЧКА ЕКСТРЕНОЇ ДОПОМОГИ ПІД ЧАС ПАНІКИ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224" name="Google Shape;224;p30"/>
          <p:cNvSpPr txBox="1"/>
          <p:nvPr>
            <p:ph idx="1" type="body"/>
          </p:nvPr>
        </p:nvSpPr>
        <p:spPr>
          <a:xfrm>
            <a:off x="685801" y="2142067"/>
            <a:ext cx="6074763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b="0" i="0" lang="uk-UA" sz="440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Знайдіть точку між безіменним пальцем та мізинцем і на</a:t>
            </a:r>
            <a:r>
              <a:rPr lang="uk-UA" sz="440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тисн</a:t>
            </a:r>
            <a:r>
              <a:rPr b="0" i="0" lang="uk-UA" sz="440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іть на неї. Це точка, на яку ми впливаємо, коли стає страшно. Це допомагає заспокоїтися.</a:t>
            </a:r>
            <a:endParaRPr sz="4400">
              <a:solidFill>
                <a:srgbClr val="FFC000"/>
              </a:solidFill>
            </a:endParaRPr>
          </a:p>
        </p:txBody>
      </p:sp>
      <p:pic>
        <p:nvPicPr>
          <p:cNvPr id="225" name="Google Shape;22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7729703" y="1681057"/>
            <a:ext cx="3363018" cy="4567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1"/>
          <p:cNvSpPr txBox="1"/>
          <p:nvPr>
            <p:ph type="title"/>
          </p:nvPr>
        </p:nvSpPr>
        <p:spPr>
          <a:xfrm>
            <a:off x="685801" y="134911"/>
            <a:ext cx="10131425" cy="9318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Proxima Nova"/>
              <a:buNone/>
            </a:pPr>
            <a:r>
              <a:rPr b="1" i="0" lang="uk-UA" u="none" strike="noStrike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ПСИХОТЕРАПЕВТИЧНА ПРАКТИКА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231" name="Google Shape;231;p31"/>
          <p:cNvSpPr txBox="1"/>
          <p:nvPr>
            <p:ph idx="1" type="body"/>
          </p:nvPr>
        </p:nvSpPr>
        <p:spPr>
          <a:xfrm>
            <a:off x="685801" y="2142067"/>
            <a:ext cx="7513819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b="0" i="0" lang="uk-UA" sz="320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Простукуйте грудну клітину, з’єднуючи руки, наче пташки, з періодичністю один удар у секунду, чергуючи руки. А тепер проговоріть про себе чи вголос: “</a:t>
            </a:r>
            <a:r>
              <a:rPr b="0" i="1" lang="uk-UA" sz="3200" u="none" strike="noStrike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Я впораюся, ситуація справді складна, але я зроблю це”. </a:t>
            </a:r>
            <a:r>
              <a:rPr b="0" i="0" lang="uk-UA" sz="320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Ця вправа допомагає повернути серцебиття в нормальний ритм. Тому важливо, щоби був саме один удар на секунду. Якщо робити це частіше, серцебиття пришвидшиться.</a:t>
            </a:r>
            <a:endParaRPr sz="3200">
              <a:solidFill>
                <a:srgbClr val="FFC000"/>
              </a:solidFill>
            </a:endParaRPr>
          </a:p>
        </p:txBody>
      </p:sp>
      <p:pic>
        <p:nvPicPr>
          <p:cNvPr descr="Фото Женщина с болезнью витилиго скрещивает руки на груди" id="232" name="Google Shape;23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64708" y="2248525"/>
            <a:ext cx="3991756" cy="3215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/>
          <p:nvPr>
            <p:ph type="title"/>
          </p:nvPr>
        </p:nvSpPr>
        <p:spPr>
          <a:xfrm>
            <a:off x="685801" y="191967"/>
            <a:ext cx="10131425" cy="1375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Proxima Nova"/>
              <a:buNone/>
            </a:pPr>
            <a:r>
              <a:rPr b="1" i="0" lang="uk-UA" u="none" strike="noStrike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ОБОВ’ЯЗКОВА ВПРАВА «ПОТЯГУШКИ»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238" name="Google Shape;238;p32"/>
          <p:cNvSpPr txBox="1"/>
          <p:nvPr>
            <p:ph idx="1" type="body"/>
          </p:nvPr>
        </p:nvSpPr>
        <p:spPr>
          <a:xfrm>
            <a:off x="685802" y="2142067"/>
            <a:ext cx="6884232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0" i="0" lang="uk-UA" sz="240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Навіть якщо ви забудете про все інше, пам’ятайте про цю вправу. Як тільки з’являється можливість, зробіть “потягушки”, потягніться в</a:t>
            </a:r>
            <a:r>
              <a:rPr lang="uk-UA" sz="240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гору</a:t>
            </a:r>
            <a:r>
              <a:rPr b="0" i="0" lang="uk-UA" sz="240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b="0" i="0" lang="uk-UA" sz="240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Якщо важко, ви перебуваєте в закритому просторі й не можете потягнутися, принаймні потягніть пальці рук, ніг, шию. Це допоможе повернути активність префронтальної кори, щоби думати і швидко реагувати.</a:t>
            </a:r>
            <a:endParaRPr sz="2400">
              <a:solidFill>
                <a:srgbClr val="FFC000"/>
              </a:solidFill>
            </a:endParaRPr>
          </a:p>
        </p:txBody>
      </p:sp>
      <p:pic>
        <p:nvPicPr>
          <p:cNvPr descr="Потягушки (Алек Фандр) / Стихи.ру" id="239" name="Google Shape;23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83738" y="1141942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потягушки — Стихи, картинки и любовь" id="240" name="Google Shape;240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0033" y="3133960"/>
            <a:ext cx="2578307" cy="20826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утренние потягушки. Блиц: кошки против собак. Фотоконкурсы" id="241" name="Google Shape;241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17163" y="4027609"/>
            <a:ext cx="1733550" cy="26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 txBox="1"/>
          <p:nvPr>
            <p:ph type="title"/>
          </p:nvPr>
        </p:nvSpPr>
        <p:spPr>
          <a:xfrm>
            <a:off x="685801" y="254834"/>
            <a:ext cx="10131425" cy="81196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Proxima Nova"/>
              <a:buNone/>
            </a:pPr>
            <a:r>
              <a:rPr b="1" i="0" lang="uk-UA" sz="4800" u="none" strike="noStrike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ГРИМАСИ</a:t>
            </a:r>
            <a:endParaRPr sz="4800">
              <a:solidFill>
                <a:srgbClr val="FFC000"/>
              </a:solidFill>
            </a:endParaRPr>
          </a:p>
        </p:txBody>
      </p:sp>
      <p:sp>
        <p:nvSpPr>
          <p:cNvPr id="247" name="Google Shape;247;p33"/>
          <p:cNvSpPr txBox="1"/>
          <p:nvPr>
            <p:ph idx="1" type="body"/>
          </p:nvPr>
        </p:nvSpPr>
        <p:spPr>
          <a:xfrm>
            <a:off x="6891729" y="1066800"/>
            <a:ext cx="4395865" cy="49217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b="0" i="0" lang="uk-UA" sz="240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Скорч</a:t>
            </a:r>
            <a:r>
              <a:rPr lang="uk-UA" sz="240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і</a:t>
            </a:r>
            <a:r>
              <a:rPr b="0" i="0" lang="uk-UA" sz="240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ть гримасу. Уявіть, що            ви хочете когось налякати, а ще постарайтеся видати дивний звук. Ця вправа значно серйозніша, ніж здається. Вона не тільки для того, щоби ви розсміялися. У той момент, коли ми рухаємо очима чи залучаємо міміку, впливаємо на черепно-мозкові нерви, які допомагають повернути спокій. Ми охолоджуємо напруженість нашої симпатичної системи</a:t>
            </a:r>
            <a:endParaRPr sz="2400">
              <a:solidFill>
                <a:srgbClr val="FFC000"/>
              </a:solidFill>
            </a:endParaRPr>
          </a:p>
        </p:txBody>
      </p:sp>
      <p:pic>
        <p:nvPicPr>
          <p:cNvPr descr="Гримаси шоу-політики" id="248" name="Google Shape;24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4405" y="552605"/>
            <a:ext cx="3117409" cy="2055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гримаси / знаменитості | Корисні поради і цікава інформація на будь-яку  тему." id="249" name="Google Shape;249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5801" y="2740384"/>
            <a:ext cx="6205928" cy="3867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4"/>
          <p:cNvSpPr txBox="1"/>
          <p:nvPr>
            <p:ph type="title"/>
          </p:nvPr>
        </p:nvSpPr>
        <p:spPr>
          <a:xfrm>
            <a:off x="309717" y="609600"/>
            <a:ext cx="10507510" cy="728133"/>
          </a:xfrm>
          <a:prstGeom prst="rect">
            <a:avLst/>
          </a:prstGeom>
          <a:solidFill>
            <a:srgbClr val="8DD2C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C0291E"/>
              </a:buClr>
              <a:buSzPct val="100000"/>
              <a:buFont typeface="Proxima Nova"/>
              <a:buNone/>
            </a:pPr>
            <a:r>
              <a:rPr b="1" i="0" lang="uk-UA" u="none" strike="noStrike">
                <a:solidFill>
                  <a:srgbClr val="C0291E"/>
                </a:solidFill>
                <a:latin typeface="Proxima Nova"/>
                <a:ea typeface="Proxima Nova"/>
                <a:cs typeface="Proxima Nova"/>
                <a:sym typeface="Proxima Nova"/>
              </a:rPr>
              <a:t>КОНДИЦІОНЕР ПЕРЕВАНТАЖЕНОЇ НЕРВОВОЇ СИСТЕМИ</a:t>
            </a:r>
            <a:endParaRPr>
              <a:solidFill>
                <a:srgbClr val="C0291E"/>
              </a:solidFill>
            </a:endParaRPr>
          </a:p>
        </p:txBody>
      </p:sp>
      <p:sp>
        <p:nvSpPr>
          <p:cNvPr id="255" name="Google Shape;255;p34"/>
          <p:cNvSpPr txBox="1"/>
          <p:nvPr>
            <p:ph idx="1" type="body"/>
          </p:nvPr>
        </p:nvSpPr>
        <p:spPr>
          <a:xfrm>
            <a:off x="685801" y="1337733"/>
            <a:ext cx="4665688" cy="52579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-299085" lvl="0" marL="28575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b="0" i="0" lang="uk-UA" sz="2800">
                <a:solidFill>
                  <a:srgbClr val="551E60"/>
                </a:solidFill>
                <a:latin typeface="Proxima Nova"/>
                <a:ea typeface="Proxima Nova"/>
                <a:cs typeface="Proxima Nova"/>
                <a:sym typeface="Proxima Nova"/>
              </a:rPr>
              <a:t>Подуйте на великий палець руки. А тепер уявіть, що ви дмухаєте на свічку: короткий вдих, а потім видих. Коли ми перебуваємо в стані стресу, перехоплює дихання.</a:t>
            </a:r>
            <a:r>
              <a:rPr lang="uk-UA" sz="2800">
                <a:solidFill>
                  <a:srgbClr val="551E60"/>
                </a:solidFill>
                <a:latin typeface="Proxima Nova"/>
                <a:ea typeface="Proxima Nova"/>
                <a:cs typeface="Proxima Nova"/>
                <a:sym typeface="Proxima Nova"/>
              </a:rPr>
              <a:t> Для того, щоб</a:t>
            </a:r>
            <a:r>
              <a:rPr b="0" i="0" lang="uk-UA" sz="2800">
                <a:solidFill>
                  <a:srgbClr val="551E60"/>
                </a:solidFill>
                <a:latin typeface="Proxima Nova"/>
                <a:ea typeface="Proxima Nova"/>
                <a:cs typeface="Proxima Nova"/>
                <a:sym typeface="Proxima Nova"/>
              </a:rPr>
              <a:t> ввімкнути в роботу парасимпатичну нервову систему, що відповідає за заспокоєння та розслаблення, треба старатися робити видихи частіше, ніж вдихи</a:t>
            </a:r>
            <a:r>
              <a:rPr b="0" i="0" lang="uk-UA" sz="280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800">
              <a:solidFill>
                <a:srgbClr val="FFC000"/>
              </a:solidFill>
            </a:endParaRPr>
          </a:p>
        </p:txBody>
      </p:sp>
      <p:pic>
        <p:nvPicPr>
          <p:cNvPr descr="Просто подуйте на большой палец – и будете удивлены необычному эффекту |  Пикабу" id="256" name="Google Shape;25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51489" y="2192798"/>
            <a:ext cx="6685613" cy="4055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5"/>
          <p:cNvSpPr txBox="1"/>
          <p:nvPr>
            <p:ph type="title"/>
          </p:nvPr>
        </p:nvSpPr>
        <p:spPr>
          <a:xfrm>
            <a:off x="3833735" y="338666"/>
            <a:ext cx="6809282" cy="1456267"/>
          </a:xfrm>
          <a:prstGeom prst="rect">
            <a:avLst/>
          </a:prstGeom>
          <a:gradFill>
            <a:gsLst>
              <a:gs pos="0">
                <a:srgbClr val="FAF4FB"/>
              </a:gs>
              <a:gs pos="74000">
                <a:srgbClr val="D9A6E3"/>
              </a:gs>
              <a:gs pos="83000">
                <a:srgbClr val="D9A6E3"/>
              </a:gs>
              <a:gs pos="100000">
                <a:srgbClr val="E6C3EC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600"/>
              <a:buFont typeface="Proxima Nova"/>
              <a:buNone/>
            </a:pPr>
            <a:r>
              <a:rPr b="1" i="0" lang="uk-UA" u="none" strike="noStrike">
                <a:solidFill>
                  <a:srgbClr val="00B050"/>
                </a:solidFill>
                <a:latin typeface="Proxima Nova"/>
                <a:ea typeface="Proxima Nova"/>
                <a:cs typeface="Proxima Nova"/>
                <a:sym typeface="Proxima Nova"/>
              </a:rPr>
              <a:t>ОЧІ В РІЗНІ БОКИ</a:t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262" name="Google Shape;262;p35"/>
          <p:cNvSpPr txBox="1"/>
          <p:nvPr>
            <p:ph idx="1" type="body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b="0" i="0" lang="uk-UA" sz="3200" u="none" strike="noStrike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Рухайте очима в різні боки: подивіться в</a:t>
            </a:r>
            <a:r>
              <a:rPr lang="uk-UA" sz="320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гору</a:t>
            </a:r>
            <a:r>
              <a:rPr b="0" i="0" lang="uk-UA" sz="3200" u="none" strike="noStrike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, </a:t>
            </a:r>
            <a:r>
              <a:rPr lang="uk-UA" sz="320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в</a:t>
            </a:r>
            <a:r>
              <a:rPr b="0" i="0" lang="uk-UA" sz="3200" u="none" strike="noStrike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низ, прямо, а потім повільно праворуч до упору й затримайте погляд. Потім знову: вперед, ліворуч і затримайте в крайній точці. Тоді знову прямо.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b="0" i="0" lang="uk-UA" sz="3200" u="none" strike="noStrike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Ця вправа залучатиме “блукаючий нерв”, аби ми розслабилися.</a:t>
            </a:r>
            <a:endParaRPr/>
          </a:p>
          <a:p>
            <a:pPr indent="-171450" lvl="0" marL="28575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Почему больно двигать глазами?" id="263" name="Google Shape;26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53775" y="4919662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Девушки закрывают голубые глаза Синие глаза красивых маленьких девочек  макрос фото Стоковое Фото - изображение насчитывающей глаза, красивейшее:  165559590" id="264" name="Google Shape;264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" y="338666"/>
            <a:ext cx="272415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6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551E60"/>
              </a:buClr>
              <a:buSzPts val="3600"/>
              <a:buFont typeface="Proxima Nova"/>
              <a:buNone/>
            </a:pPr>
            <a:r>
              <a:rPr b="1" i="0" lang="uk-UA" u="none" strike="noStrike">
                <a:solidFill>
                  <a:srgbClr val="551E60"/>
                </a:solidFill>
                <a:latin typeface="Proxima Nova"/>
                <a:ea typeface="Proxima Nova"/>
                <a:cs typeface="Proxima Nova"/>
                <a:sym typeface="Proxima Nova"/>
              </a:rPr>
              <a:t>КОРІНЕЦЬ ЯЗИКА</a:t>
            </a:r>
            <a:endParaRPr>
              <a:solidFill>
                <a:srgbClr val="551E60"/>
              </a:solidFill>
            </a:endParaRPr>
          </a:p>
        </p:txBody>
      </p:sp>
      <p:sp>
        <p:nvSpPr>
          <p:cNvPr id="270" name="Google Shape;270;p36"/>
          <p:cNvSpPr txBox="1"/>
          <p:nvPr>
            <p:ph idx="1" type="body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b="0" i="0" lang="uk-UA" sz="3200" u="none" strike="noStrike">
                <a:solidFill>
                  <a:srgbClr val="002060"/>
                </a:solidFill>
                <a:latin typeface="Proxima Nova"/>
                <a:ea typeface="Proxima Nova"/>
                <a:cs typeface="Proxima Nova"/>
                <a:sym typeface="Proxima Nova"/>
              </a:rPr>
              <a:t>Корінець язика пов’язаний із частиною нервової системи, яка також відповідає за заспокоєння. Висуньте язик у напрямку грудної клітини, а потім зробіть язикову гімнастику. Уявіть, що ваш язик прибирає стелю, потім — стіни й підлогу.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b="0" i="0" lang="uk-UA" sz="3200" u="none" strike="noStrike">
                <a:solidFill>
                  <a:srgbClr val="002060"/>
                </a:solidFill>
                <a:latin typeface="Proxima Nova"/>
                <a:ea typeface="Proxima Nova"/>
                <a:cs typeface="Proxima Nova"/>
                <a:sym typeface="Proxima Nova"/>
              </a:rPr>
              <a:t>А ще імітуйте полоскання горла.</a:t>
            </a:r>
            <a:endParaRPr/>
          </a:p>
          <a:p>
            <a:pPr indent="-171450" lvl="0" marL="28575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ᐈ Білий Наліт на Язику ➤ Види, причини утворення, симптоми, лікування у  дорослих і дітей" id="271" name="Google Shape;271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39125" y="533400"/>
            <a:ext cx="3028950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7"/>
          <p:cNvSpPr txBox="1"/>
          <p:nvPr>
            <p:ph type="title"/>
          </p:nvPr>
        </p:nvSpPr>
        <p:spPr>
          <a:xfrm>
            <a:off x="1070261" y="459698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b="1" lang="uk-UA" sz="4400">
                <a:solidFill>
                  <a:srgbClr val="FFC000"/>
                </a:solidFill>
              </a:rPr>
              <a:t>ВВІМКНІТЬ ЛОГІКУ</a:t>
            </a:r>
            <a:endParaRPr/>
          </a:p>
        </p:txBody>
      </p:sp>
      <p:sp>
        <p:nvSpPr>
          <p:cNvPr id="277" name="Google Shape;277;p37"/>
          <p:cNvSpPr txBox="1"/>
          <p:nvPr>
            <p:ph idx="1" type="body"/>
          </p:nvPr>
        </p:nvSpPr>
        <p:spPr>
          <a:xfrm>
            <a:off x="520475" y="1915975"/>
            <a:ext cx="11283000" cy="43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0" i="0" lang="uk-UA" sz="2700" u="none" strike="noStrike">
                <a:solidFill>
                  <a:srgbClr val="FFFF00"/>
                </a:solidFill>
                <a:latin typeface="Proxima Nova"/>
                <a:ea typeface="Proxima Nova"/>
                <a:cs typeface="Proxima Nova"/>
                <a:sym typeface="Proxima Nova"/>
              </a:rPr>
              <a:t>Аби ввімкнулася логіка, треба відповісти на запитання:</a:t>
            </a:r>
            <a:endParaRPr sz="2100"/>
          </a:p>
          <a:p>
            <a:pPr indent="-304800" lvl="0" marL="285750" rtl="0" algn="l">
              <a:spcBef>
                <a:spcPts val="1000"/>
              </a:spcBef>
              <a:spcAft>
                <a:spcPts val="0"/>
              </a:spcAft>
              <a:buSzPts val="2700"/>
              <a:buFont typeface="Arial"/>
              <a:buChar char="•"/>
            </a:pPr>
            <a:r>
              <a:rPr b="0" i="0" lang="uk-UA" sz="2700" u="none" strike="noStrike">
                <a:solidFill>
                  <a:srgbClr val="FFFF00"/>
                </a:solidFill>
                <a:latin typeface="Proxima Nova"/>
                <a:ea typeface="Proxima Nova"/>
                <a:cs typeface="Proxima Nova"/>
                <a:sym typeface="Proxima Nova"/>
              </a:rPr>
              <a:t> Коли реагувати? (Треба реагувати на інформацію з перевірених джерел, якщо звучить сирена або чути гучні вибухи треба шукати безпечне місце.)</a:t>
            </a:r>
            <a:endParaRPr b="0" i="0" sz="2700" u="none" strike="noStrike">
              <a:solidFill>
                <a:srgbClr val="FFFF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285750" rtl="0" algn="l">
              <a:spcBef>
                <a:spcPts val="1000"/>
              </a:spcBef>
              <a:spcAft>
                <a:spcPts val="0"/>
              </a:spcAft>
              <a:buSzPts val="2700"/>
              <a:buFont typeface="Arial"/>
              <a:buChar char="•"/>
            </a:pPr>
            <a:r>
              <a:rPr b="0" i="0" lang="uk-UA" sz="2700" u="none" strike="noStrike">
                <a:solidFill>
                  <a:srgbClr val="FFFF00"/>
                </a:solidFill>
                <a:latin typeface="Proxima Nova"/>
                <a:ea typeface="Proxima Nova"/>
                <a:cs typeface="Proxima Nova"/>
                <a:sym typeface="Proxima Nova"/>
              </a:rPr>
              <a:t>Як? Що робити? (Зараз є багато методичок із конкретними діями: куди треба пересуватися.)</a:t>
            </a:r>
            <a:endParaRPr b="0" i="0" sz="2700" u="none" strike="noStrike">
              <a:solidFill>
                <a:srgbClr val="FFFF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285750" rtl="0" algn="l">
              <a:spcBef>
                <a:spcPts val="1000"/>
              </a:spcBef>
              <a:spcAft>
                <a:spcPts val="0"/>
              </a:spcAft>
              <a:buSzPts val="2700"/>
              <a:buFont typeface="Arial"/>
              <a:buChar char="•"/>
            </a:pPr>
            <a:r>
              <a:rPr b="0" i="0" lang="uk-UA" sz="2700" u="none" strike="noStrike">
                <a:solidFill>
                  <a:srgbClr val="FFFF00"/>
                </a:solidFill>
                <a:latin typeface="Proxima Nova"/>
                <a:ea typeface="Proxima Nova"/>
                <a:cs typeface="Proxima Nova"/>
                <a:sym typeface="Proxima Nova"/>
              </a:rPr>
              <a:t> Де мої речі й безпечні місця?</a:t>
            </a:r>
            <a:endParaRPr sz="2100"/>
          </a:p>
          <a:p>
            <a:pPr indent="-304800" lvl="0" marL="285750" rtl="0" algn="l">
              <a:spcBef>
                <a:spcPts val="1000"/>
              </a:spcBef>
              <a:spcAft>
                <a:spcPts val="0"/>
              </a:spcAft>
              <a:buSzPts val="2700"/>
              <a:buFont typeface="Arial"/>
              <a:buChar char="•"/>
            </a:pPr>
            <a:r>
              <a:rPr b="0" i="0" lang="uk-UA" sz="2700" u="none" strike="noStrike">
                <a:solidFill>
                  <a:srgbClr val="FFFF00"/>
                </a:solidFill>
                <a:latin typeface="Proxima Nova"/>
                <a:ea typeface="Proxima Nova"/>
                <a:cs typeface="Proxima Nova"/>
                <a:sym typeface="Proxima Nova"/>
              </a:rPr>
              <a:t>Кому? Кому телефонувати, до кого можна звернутися за підтримкою?</a:t>
            </a:r>
            <a:endParaRPr sz="2100"/>
          </a:p>
        </p:txBody>
      </p:sp>
      <p:pic>
        <p:nvPicPr>
          <p:cNvPr descr="Логіка – Кафедра філософії та соціології" id="278" name="Google Shape;27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827" y="363390"/>
            <a:ext cx="2952750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/>
          <p:nvPr>
            <p:ph type="ctrTitle"/>
          </p:nvPr>
        </p:nvSpPr>
        <p:spPr>
          <a:xfrm>
            <a:off x="2239625" y="351925"/>
            <a:ext cx="85395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Proxima Nova"/>
              <a:buNone/>
            </a:pPr>
            <a:r>
              <a:rPr b="1" i="0" lang="uk-UA" sz="3600" u="none" strike="noStrike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ШВИДКІ ДІЇ, ЯК ВПЛИНУТИ НА СПОКІЙ</a:t>
            </a:r>
            <a:r>
              <a:rPr b="1" i="0" lang="uk-UA" u="none" strike="noStrike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152" name="Google Shape;152;p20"/>
          <p:cNvSpPr txBox="1"/>
          <p:nvPr>
            <p:ph idx="1" type="subTitle"/>
          </p:nvPr>
        </p:nvSpPr>
        <p:spPr>
          <a:xfrm>
            <a:off x="212035" y="1637317"/>
            <a:ext cx="7088417" cy="43129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i="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b="1" i="1" lang="uk-UA" sz="3200" u="none" strike="noStrike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ВАЖЛИВО СПАТИ І ВИСИПАТИСЯ!</a:t>
            </a:r>
            <a:endParaRPr b="1" i="1" sz="3200" u="none" strike="noStrike">
              <a:solidFill>
                <a:srgbClr val="7030A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b="1" i="0" lang="uk-UA" sz="3200">
                <a:latin typeface="Proxima Nova"/>
                <a:ea typeface="Proxima Nova"/>
                <a:cs typeface="Proxima Nova"/>
                <a:sym typeface="Proxima Nova"/>
              </a:rPr>
              <a:t> 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i="0" sz="3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3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descr="Картинки сон (38 фото) • Прикольные картинки и позитив" id="153" name="Google Shape;153;p20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сон скачать бесплатно - Облако картинки - Ребенок спит в облаках вектор" id="154" name="Google Shape;15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035" y="2871021"/>
            <a:ext cx="5038391" cy="30792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6 самых нужных слов и выражений на тему &quot;Sleep - Сон&quot;" id="155" name="Google Shape;15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00800" y="1637316"/>
            <a:ext cx="5147904" cy="4312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8"/>
          <p:cNvSpPr txBox="1"/>
          <p:nvPr>
            <p:ph type="title"/>
          </p:nvPr>
        </p:nvSpPr>
        <p:spPr>
          <a:xfrm>
            <a:off x="685801" y="-1339121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84" name="Google Shape;284;p38"/>
          <p:cNvSpPr txBox="1"/>
          <p:nvPr>
            <p:ph idx="1" type="body"/>
          </p:nvPr>
        </p:nvSpPr>
        <p:spPr>
          <a:xfrm>
            <a:off x="685801" y="3117953"/>
            <a:ext cx="10131425" cy="3537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0" i="0" lang="uk-UA" sz="4000">
                <a:solidFill>
                  <a:srgbClr val="FFFF00"/>
                </a:solidFill>
                <a:latin typeface="Proxima Nova"/>
                <a:ea typeface="Proxima Nova"/>
                <a:cs typeface="Proxima Nova"/>
                <a:sym typeface="Proxima Nova"/>
              </a:rPr>
              <a:t> </a:t>
            </a:r>
            <a:r>
              <a:rPr lang="uk-UA" sz="4000">
                <a:solidFill>
                  <a:srgbClr val="FFFF00"/>
                </a:solidFill>
                <a:latin typeface="Proxima Nova"/>
                <a:ea typeface="Proxima Nova"/>
                <a:cs typeface="Proxima Nova"/>
                <a:sym typeface="Proxima Nova"/>
              </a:rPr>
              <a:t>З</a:t>
            </a:r>
            <a:r>
              <a:rPr b="0" i="0" lang="uk-UA" sz="4000">
                <a:solidFill>
                  <a:srgbClr val="FFFF00"/>
                </a:solidFill>
                <a:latin typeface="Proxima Nova"/>
                <a:ea typeface="Proxima Nova"/>
                <a:cs typeface="Proxima Nova"/>
                <a:sym typeface="Proxima Nova"/>
              </a:rPr>
              <a:t>апам’ятайте: корабель не тоне на воді, він тоне, коли вода потрапляє всередину нього. Тому не так важливо, що ззовні, важливо</a:t>
            </a:r>
            <a:r>
              <a:rPr lang="uk-UA" sz="4000">
                <a:solidFill>
                  <a:srgbClr val="FFFF00"/>
                </a:solidFill>
                <a:latin typeface="Proxima Nova"/>
                <a:ea typeface="Proxima Nova"/>
                <a:cs typeface="Proxima Nova"/>
                <a:sym typeface="Proxima Nova"/>
              </a:rPr>
              <a:t>,</a:t>
            </a:r>
            <a:r>
              <a:rPr b="0" i="0" lang="uk-UA" sz="4000">
                <a:solidFill>
                  <a:srgbClr val="FFFF00"/>
                </a:solidFill>
                <a:latin typeface="Proxima Nova"/>
                <a:ea typeface="Proxima Nova"/>
                <a:cs typeface="Proxima Nova"/>
                <a:sym typeface="Proxima Nova"/>
              </a:rPr>
              <a:t> що ми впускаємо всередину. </a:t>
            </a:r>
            <a:r>
              <a:rPr lang="uk-UA" sz="4000">
                <a:solidFill>
                  <a:srgbClr val="FFFF00"/>
                </a:solidFill>
                <a:latin typeface="Proxima Nova"/>
                <a:ea typeface="Proxima Nova"/>
                <a:cs typeface="Proxima Nova"/>
                <a:sym typeface="Proxima Nova"/>
              </a:rPr>
              <a:t>Піклуй</a:t>
            </a:r>
            <a:r>
              <a:rPr b="0" i="0" lang="uk-UA" sz="4000">
                <a:solidFill>
                  <a:srgbClr val="FFFF00"/>
                </a:solidFill>
                <a:latin typeface="Proxima Nova"/>
                <a:ea typeface="Proxima Nova"/>
                <a:cs typeface="Proxima Nova"/>
                <a:sym typeface="Proxima Nova"/>
              </a:rPr>
              <a:t>теся про сво</a:t>
            </a:r>
            <a:r>
              <a:rPr lang="uk-UA" sz="4000">
                <a:solidFill>
                  <a:srgbClr val="FFFF00"/>
                </a:solidFill>
                <a:latin typeface="Proxima Nova"/>
                <a:ea typeface="Proxima Nova"/>
                <a:cs typeface="Proxima Nova"/>
                <a:sym typeface="Proxima Nova"/>
              </a:rPr>
              <a:t>є</a:t>
            </a:r>
            <a:r>
              <a:rPr b="0" i="0" lang="uk-UA" sz="4000">
                <a:solidFill>
                  <a:srgbClr val="FFFF00"/>
                </a:solidFill>
                <a:latin typeface="Proxima Nova"/>
                <a:ea typeface="Proxima Nova"/>
                <a:cs typeface="Proxima Nova"/>
                <a:sym typeface="Proxima Nova"/>
              </a:rPr>
              <a:t> психологічн</a:t>
            </a:r>
            <a:r>
              <a:rPr lang="uk-UA" sz="4000">
                <a:solidFill>
                  <a:srgbClr val="FFFF00"/>
                </a:solidFill>
                <a:latin typeface="Proxima Nova"/>
                <a:ea typeface="Proxima Nova"/>
                <a:cs typeface="Proxima Nova"/>
                <a:sym typeface="Proxima Nova"/>
              </a:rPr>
              <a:t>е</a:t>
            </a:r>
            <a:r>
              <a:rPr b="0" i="0" lang="uk-UA" sz="4000">
                <a:solidFill>
                  <a:srgbClr val="FFFF00"/>
                </a:solidFill>
                <a:latin typeface="Proxima Nova"/>
                <a:ea typeface="Proxima Nova"/>
                <a:cs typeface="Proxima Nova"/>
                <a:sym typeface="Proxima Nova"/>
              </a:rPr>
              <a:t> здоров’я.</a:t>
            </a:r>
            <a:endParaRPr sz="4000">
              <a:solidFill>
                <a:srgbClr val="FFFF00"/>
              </a:solidFill>
            </a:endParaRPr>
          </a:p>
        </p:txBody>
      </p:sp>
      <p:pic>
        <p:nvPicPr>
          <p:cNvPr descr="Изобретение паруса и корабля | Великие открытия человечества" id="285" name="Google Shape;28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025" y="117150"/>
            <a:ext cx="4814855" cy="30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9"/>
          <p:cNvSpPr txBox="1"/>
          <p:nvPr>
            <p:ph type="title"/>
          </p:nvPr>
        </p:nvSpPr>
        <p:spPr>
          <a:xfrm>
            <a:off x="685801" y="0"/>
            <a:ext cx="10131425" cy="134911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b="1" lang="uk-UA" sz="4800">
                <a:solidFill>
                  <a:schemeClr val="dk2"/>
                </a:solidFill>
              </a:rPr>
              <a:t>АРТ-ТЕРАПІЯ «БУДИНОК ПІД ВЕСЕЛКОЮ»</a:t>
            </a:r>
            <a:endParaRPr/>
          </a:p>
        </p:txBody>
      </p:sp>
      <p:pic>
        <p:nvPicPr>
          <p:cNvPr descr="Наталя Карпенко. Добірка дитячих віршів про веселку (райдугу) - Мала  Сторінка" id="291" name="Google Shape;291;p39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7424" y="1349115"/>
            <a:ext cx="8985848" cy="5391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0"/>
          <p:cNvSpPr txBox="1"/>
          <p:nvPr>
            <p:ph idx="1" type="body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71450" lvl="0" marL="28575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97" name="Google Shape;297;p40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Проблемная логика. Как несомненное становится сомнительным - Cowo.guru" id="298" name="Google Shape;298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162231"/>
            <a:ext cx="12192000" cy="6691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1"/>
          <p:cNvSpPr txBox="1"/>
          <p:nvPr>
            <p:ph idx="1" type="body"/>
          </p:nvPr>
        </p:nvSpPr>
        <p:spPr>
          <a:xfrm>
            <a:off x="790725" y="3429000"/>
            <a:ext cx="10131300" cy="142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2857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000">
                <a:solidFill>
                  <a:srgbClr val="FFFF00"/>
                </a:solidFill>
              </a:rPr>
              <a:t>БЕРЕЖІТЬ СЕБЕ та БЛИЗЬКИХ!</a:t>
            </a:r>
            <a:endParaRPr/>
          </a:p>
        </p:txBody>
      </p:sp>
      <p:pic>
        <p:nvPicPr>
          <p:cNvPr descr="Ответы психолога на самые популярные вопросы о дружбе" id="304" name="Google Shape;304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67262" y="4858200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ак восстановить дружбу после серьезной ссоры — ТОП-5 советов / НВ" id="305" name="Google Shape;305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61843" y="308200"/>
            <a:ext cx="7189188" cy="2757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/>
          <p:nvPr>
            <p:ph type="ctrTitle"/>
          </p:nvPr>
        </p:nvSpPr>
        <p:spPr>
          <a:xfrm>
            <a:off x="2239626" y="351925"/>
            <a:ext cx="8605500" cy="714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Proxima Nova"/>
              <a:buNone/>
            </a:pPr>
            <a:r>
              <a:rPr b="1" i="0" lang="uk-UA" sz="3600" u="none" strike="noStrike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ШВИДКІ ДІЇ, ЯК ВПЛИНУТИ НА СПОКІЙ</a:t>
            </a:r>
            <a:r>
              <a:rPr b="1" i="0" lang="uk-UA" u="none" strike="noStrike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161" name="Google Shape;161;p21"/>
          <p:cNvSpPr txBox="1"/>
          <p:nvPr>
            <p:ph idx="1" type="subTitle"/>
          </p:nvPr>
        </p:nvSpPr>
        <p:spPr>
          <a:xfrm>
            <a:off x="212025" y="1457000"/>
            <a:ext cx="7089900" cy="3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i="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b="1" i="0" lang="uk-UA" sz="3200">
                <a:latin typeface="Proxima Nova"/>
                <a:ea typeface="Proxima Nova"/>
                <a:cs typeface="Proxima Nova"/>
                <a:sym typeface="Proxima Nova"/>
              </a:rPr>
              <a:t>ПАМ’ЯТАЙТЕ</a:t>
            </a:r>
            <a:r>
              <a:rPr b="1" lang="uk-UA" sz="3200"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r>
              <a:rPr b="1" i="0" lang="uk-UA" sz="3200">
                <a:latin typeface="Proxima Nova"/>
                <a:ea typeface="Proxima Nova"/>
                <a:cs typeface="Proxima Nova"/>
                <a:sym typeface="Proxima Nova"/>
              </a:rPr>
              <a:t> </a:t>
            </a:r>
            <a:r>
              <a:rPr b="1" lang="uk-UA" sz="3200">
                <a:latin typeface="Proxima Nova"/>
                <a:ea typeface="Proxima Nova"/>
                <a:cs typeface="Proxima Nova"/>
                <a:sym typeface="Proxima Nova"/>
              </a:rPr>
              <a:t>НЕОБХІДНО</a:t>
            </a:r>
            <a:r>
              <a:rPr b="1" i="0" lang="uk-UA" sz="3200" u="none" strike="noStrike">
                <a:latin typeface="Proxima Nova"/>
                <a:ea typeface="Proxima Nova"/>
                <a:cs typeface="Proxima Nova"/>
                <a:sym typeface="Proxima Nova"/>
              </a:rPr>
              <a:t> ПИТИ ВОДУ</a:t>
            </a:r>
            <a:endParaRPr b="1" i="0" sz="3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3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b="1" i="0" lang="uk-UA" sz="3200" u="none" strike="noStrike">
                <a:latin typeface="Proxima Nova"/>
                <a:ea typeface="Proxima Nova"/>
                <a:cs typeface="Proxima Nova"/>
                <a:sym typeface="Proxima Nova"/>
              </a:rPr>
              <a:t>ТРЕБА ЇСТИ ЧИ ПРИНАЙМНІ ЖУВАТИ</a:t>
            </a:r>
            <a:endParaRPr b="1" sz="3200"/>
          </a:p>
        </p:txBody>
      </p:sp>
      <p:pic>
        <p:nvPicPr>
          <p:cNvPr descr="Чи добре пити воду під час їжі? - Моє здоров'я" id="162" name="Google Shape;16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7023" y="1124155"/>
            <a:ext cx="3157322" cy="23048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Человек ест традиционный нордический красный суп, украшенный травами —  Сломанный вид, Северные - Stock Photo | #214396520" id="163" name="Google Shape;16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27023" y="3643313"/>
            <a:ext cx="3157322" cy="3037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/>
          <p:nvPr>
            <p:ph idx="1" type="subTitle"/>
          </p:nvPr>
        </p:nvSpPr>
        <p:spPr>
          <a:xfrm>
            <a:off x="4028661" y="675861"/>
            <a:ext cx="7487478" cy="5062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i="0" sz="2800" u="none" strike="noStrike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i="0" lang="uk-UA" sz="2800" u="none" strike="noStrike">
                <a:latin typeface="Proxima Nova"/>
                <a:ea typeface="Proxima Nova"/>
                <a:cs typeface="Proxima Nova"/>
                <a:sym typeface="Proxima Nova"/>
              </a:rPr>
              <a:t>СЛІДКУЙТЕ ЗА ТИМ, АБИ ВИ ХОДИЛИ В ТУАЛЕТ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i="0" sz="2800" u="none" strike="noStrike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i="0" sz="2800" u="none" strike="noStrike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i="0" lang="uk-UA" sz="2800" u="none" strike="noStrike">
                <a:latin typeface="Proxima Nova"/>
                <a:ea typeface="Proxima Nova"/>
                <a:cs typeface="Proxima Nova"/>
                <a:sym typeface="Proxima Nova"/>
              </a:rPr>
              <a:t>ВІЗЬМІТЬ У ЛІВУ РУКУ </a:t>
            </a:r>
            <a:r>
              <a:rPr b="1" lang="uk-UA" sz="2800">
                <a:latin typeface="Proxima Nova"/>
                <a:ea typeface="Proxima Nova"/>
                <a:cs typeface="Proxima Nova"/>
                <a:sym typeface="Proxima Nova"/>
              </a:rPr>
              <a:t>БУДЬ-ЯКИЙ</a:t>
            </a:r>
            <a:r>
              <a:rPr b="1" i="0" lang="uk-UA" sz="2800" u="none" strike="noStrike">
                <a:latin typeface="Proxima Nova"/>
                <a:ea typeface="Proxima Nova"/>
                <a:cs typeface="Proxima Nova"/>
                <a:sym typeface="Proxima Nova"/>
              </a:rPr>
              <a:t> ПРЕДМЕТ І ВІДЧУЙТЕ, ЯКИЙ ВІН НА ДОТИК</a:t>
            </a:r>
            <a:endParaRPr sz="2800"/>
          </a:p>
        </p:txBody>
      </p:sp>
      <p:pic>
        <p:nvPicPr>
          <p:cNvPr descr="Як ходити в туалет регулярно: 10 методів для покращення випорожнення |  Українська правда _Життя" id="169" name="Google Shape;16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609" y="582890"/>
            <a:ext cx="3027308" cy="20145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ллюстрация Предметы. Духи Chanel в руке в стиле мода и красота," id="170" name="Google Shape;17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2609" y="3043342"/>
            <a:ext cx="3257756" cy="325775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2"/>
          <p:cNvSpPr txBox="1"/>
          <p:nvPr/>
        </p:nvSpPr>
        <p:spPr>
          <a:xfrm>
            <a:off x="3519916" y="136974"/>
            <a:ext cx="661222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800" u="none" strike="noStrike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Швидкі дії, як вплинути на спокій:</a:t>
            </a:r>
            <a:endParaRPr sz="28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/>
          <p:nvPr>
            <p:ph type="ctrTitle"/>
          </p:nvPr>
        </p:nvSpPr>
        <p:spPr>
          <a:xfrm>
            <a:off x="2398642" y="248477"/>
            <a:ext cx="7025447" cy="956731"/>
          </a:xfrm>
          <a:prstGeom prst="rect">
            <a:avLst/>
          </a:prstGeom>
          <a:solidFill>
            <a:srgbClr val="DDB0E6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551E60"/>
              </a:buClr>
              <a:buSzPct val="100000"/>
              <a:buFont typeface="Proxima Nova"/>
              <a:buNone/>
            </a:pPr>
            <a:r>
              <a:rPr b="1" i="0" lang="uk-UA" u="none" strike="noStrike">
                <a:solidFill>
                  <a:srgbClr val="551E60"/>
                </a:solidFill>
                <a:latin typeface="Proxima Nova"/>
                <a:ea typeface="Proxima Nova"/>
                <a:cs typeface="Proxima Nova"/>
                <a:sym typeface="Proxima Nova"/>
              </a:rPr>
              <a:t>ПРАВИЛА НАШ</a:t>
            </a:r>
            <a:r>
              <a:rPr b="1" lang="uk-UA">
                <a:solidFill>
                  <a:srgbClr val="551E60"/>
                </a:solidFill>
                <a:latin typeface="Proxima Nova"/>
                <a:ea typeface="Proxima Nova"/>
                <a:cs typeface="Proxima Nova"/>
                <a:sym typeface="Proxima Nova"/>
              </a:rPr>
              <a:t>О</a:t>
            </a:r>
            <a:r>
              <a:rPr b="1" i="0" lang="uk-UA" u="none" strike="noStrike">
                <a:solidFill>
                  <a:srgbClr val="551E60"/>
                </a:solidFill>
                <a:latin typeface="Proxima Nova"/>
                <a:ea typeface="Proxima Nova"/>
                <a:cs typeface="Proxima Nova"/>
                <a:sym typeface="Proxima Nova"/>
              </a:rPr>
              <a:t>ГО ЧАСУ</a:t>
            </a:r>
            <a:endParaRPr>
              <a:solidFill>
                <a:srgbClr val="551E60"/>
              </a:solidFill>
            </a:endParaRPr>
          </a:p>
        </p:txBody>
      </p:sp>
      <p:sp>
        <p:nvSpPr>
          <p:cNvPr id="177" name="Google Shape;177;p23"/>
          <p:cNvSpPr txBox="1"/>
          <p:nvPr>
            <p:ph idx="1" type="subTitle"/>
          </p:nvPr>
        </p:nvSpPr>
        <p:spPr>
          <a:xfrm>
            <a:off x="1086677" y="1537253"/>
            <a:ext cx="10098158" cy="4916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uk-UA" sz="2400"/>
              <a:t> НЕ ПІДХОДИТИ ДО ВІКОН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b="1" lang="uk-UA" sz="2400"/>
              <a:t>2.  </a:t>
            </a:r>
            <a:r>
              <a:rPr b="1" i="0" lang="uk-UA" sz="2400" u="none" strike="noStrike">
                <a:latin typeface="Proxima Nova"/>
                <a:ea typeface="Proxima Nova"/>
                <a:cs typeface="Proxima Nova"/>
                <a:sym typeface="Proxima Nova"/>
              </a:rPr>
              <a:t>СКОНТАКТУЙТЕ ІЗ СУСІДАМИ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AutoNum type="arabicPeriod" startAt="3"/>
            </a:pPr>
            <a:r>
              <a:rPr b="1" i="0" lang="uk-UA" sz="2400" u="none" strike="noStrike">
                <a:latin typeface="Proxima Nova"/>
                <a:ea typeface="Proxima Nova"/>
                <a:cs typeface="Proxima Nova"/>
                <a:sym typeface="Proxima Nova"/>
              </a:rPr>
              <a:t> ПІДТРИМУЙТЕ СВОЇ ЕМОЦІЇ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AutoNum type="arabicPeriod" startAt="3"/>
            </a:pPr>
            <a:r>
              <a:rPr b="1" i="0" lang="uk-UA" sz="2400" u="none" strike="noStrike">
                <a:latin typeface="Proxima Nova"/>
                <a:ea typeface="Proxima Nova"/>
                <a:cs typeface="Proxima Nova"/>
                <a:sym typeface="Proxima Nova"/>
              </a:rPr>
              <a:t> СПІВАЙТЕ, КРИЧІТЬ, ГОВОРІТЬ ГОЛОСНО, СЛОВО «ПАУ»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AutoNum type="arabicPeriod" startAt="3"/>
            </a:pPr>
            <a:r>
              <a:rPr b="1" i="0" lang="uk-UA" sz="2400" u="none" strike="noStrike">
                <a:latin typeface="Proxima Nova"/>
                <a:ea typeface="Proxima Nova"/>
                <a:cs typeface="Proxima Nova"/>
                <a:sym typeface="Proxima Nova"/>
              </a:rPr>
              <a:t>СЛІДКУЙТЕ ЗА ДИХАННЯМ</a:t>
            </a:r>
            <a:endParaRPr sz="2400" u="none" strike="noStrike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AutoNum type="arabicPeriod" startAt="3"/>
            </a:pPr>
            <a:r>
              <a:rPr b="1" i="0" lang="uk-UA" sz="2400" u="none" strike="noStrike">
                <a:latin typeface="Proxima Nova"/>
                <a:ea typeface="Proxima Nova"/>
                <a:cs typeface="Proxima Nova"/>
                <a:sym typeface="Proxima Nova"/>
              </a:rPr>
              <a:t>ДОЗВОЛЬТЕ СОБІ “ПОТУПИТИ”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AutoNum type="arabicPeriod" startAt="3"/>
            </a:pPr>
            <a:r>
              <a:rPr b="1" i="0" lang="uk-UA" sz="2400" u="none" strike="noStrike">
                <a:latin typeface="Proxima Nova"/>
                <a:ea typeface="Proxima Nova"/>
                <a:cs typeface="Proxima Nova"/>
                <a:sym typeface="Proxima Nova"/>
              </a:rPr>
              <a:t>ВИКОНАТИ ДІЇ, ЯКІ МАЮТЬ ХОЧ ТРОХИ КОНТРОЛЮ</a:t>
            </a:r>
            <a:endParaRPr sz="2400" u="none" strike="noStrike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AutoNum type="arabicPeriod" startAt="3"/>
            </a:pPr>
            <a:r>
              <a:rPr b="1" i="0" lang="uk-UA" sz="2400" u="none" strike="noStrike">
                <a:latin typeface="Proxima Nova"/>
                <a:ea typeface="Proxima Nova"/>
                <a:cs typeface="Proxima Nova"/>
                <a:sym typeface="Proxima Nova"/>
              </a:rPr>
              <a:t>КРАЩЕ ЙТИ ПЕРЕХРЕСНО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b="1" lang="uk-UA" sz="2400">
                <a:latin typeface="Proxima Nova"/>
                <a:ea typeface="Proxima Nova"/>
                <a:cs typeface="Proxima Nova"/>
                <a:sym typeface="Proxima Nova"/>
              </a:rPr>
              <a:t>9.    ТУРБУЙТЕСЯ ПРО СЕБЕ. </a:t>
            </a:r>
            <a:r>
              <a:rPr b="0" i="0" lang="uk-UA" sz="2400">
                <a:latin typeface="Proxima Nova"/>
                <a:ea typeface="Proxima Nova"/>
                <a:cs typeface="Proxima Nova"/>
                <a:sym typeface="Proxima Nova"/>
              </a:rPr>
              <a:t>ЗАПИТАЙТЕ СЕБЕ: “</a:t>
            </a:r>
            <a:r>
              <a:rPr b="0" i="1" lang="uk-UA" sz="2400" u="none" strike="noStrike">
                <a:latin typeface="Proxima Nova"/>
                <a:ea typeface="Proxima Nova"/>
                <a:cs typeface="Proxima Nova"/>
                <a:sym typeface="Proxima Nova"/>
              </a:rPr>
              <a:t>МОЯ ДІВЧИНКО (МІЙ   ХЛОПЧИКУ), </a:t>
            </a:r>
            <a:r>
              <a:rPr b="1" i="1" lang="uk-UA" sz="2400" u="none" strike="noStrike">
                <a:latin typeface="Proxima Nova"/>
                <a:ea typeface="Proxima Nova"/>
                <a:cs typeface="Proxima Nova"/>
                <a:sym typeface="Proxima Nova"/>
              </a:rPr>
              <a:t>ЩО Я МОЖУ ЗАРАЗ ДЛЯ ТЕБЕ ЗРОБИТИ?”</a:t>
            </a:r>
            <a:endParaRPr b="1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 txBox="1"/>
          <p:nvPr>
            <p:ph type="ctrTitle"/>
          </p:nvPr>
        </p:nvSpPr>
        <p:spPr>
          <a:xfrm>
            <a:off x="0" y="368710"/>
            <a:ext cx="12142032" cy="45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Proxima Nova"/>
              <a:buNone/>
            </a:pPr>
            <a:r>
              <a:rPr b="1" i="0" lang="uk-UA" sz="8000" u="none" strike="noStrike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ПРАКТИКИ, ЯКІ ДОПОМОЖУТЬ СТАБІЛІЗУВАТИСЯ</a:t>
            </a:r>
            <a:br>
              <a:rPr b="1" i="0" lang="uk-UA" sz="8000" u="none" strike="noStrike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8000">
              <a:solidFill>
                <a:srgbClr val="FFC000"/>
              </a:solidFill>
            </a:endParaRPr>
          </a:p>
        </p:txBody>
      </p:sp>
      <p:pic>
        <p:nvPicPr>
          <p:cNvPr descr="Дзен запускает программу сертификации специалистов и агентств |  SERTIFIKAT-GURU.ru" id="183" name="Google Shape;18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1910" y="3749163"/>
            <a:ext cx="3658211" cy="2740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/>
          <p:nvPr>
            <p:ph type="title"/>
          </p:nvPr>
        </p:nvSpPr>
        <p:spPr>
          <a:xfrm>
            <a:off x="685800" y="609600"/>
            <a:ext cx="10952400" cy="14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Proxima Nova"/>
              <a:buNone/>
            </a:pPr>
            <a:r>
              <a:rPr b="1" i="0" lang="uk-UA" sz="4400" u="none" strike="noStrike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КОНТРОЛЬ СТОП, СПИНИ, ОЧЕЙ І РУК</a:t>
            </a:r>
            <a:endParaRPr sz="4400">
              <a:solidFill>
                <a:srgbClr val="FFC000"/>
              </a:solidFill>
            </a:endParaRPr>
          </a:p>
        </p:txBody>
      </p:sp>
      <p:sp>
        <p:nvSpPr>
          <p:cNvPr id="189" name="Google Shape;189;p25"/>
          <p:cNvSpPr txBox="1"/>
          <p:nvPr>
            <p:ph idx="1" type="body"/>
          </p:nvPr>
        </p:nvSpPr>
        <p:spPr>
          <a:xfrm>
            <a:off x="685801" y="1933731"/>
            <a:ext cx="6359576" cy="43146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b="1" i="0" lang="uk-UA" sz="3200" u="none" strike="noStrike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Перше</a:t>
            </a:r>
            <a:r>
              <a:rPr b="0" i="0" lang="uk-UA" sz="320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 — це стопи. Подивіться зараз на ваші стопи. У той момент, коли ви чуєте інформацію, що вас лякає, постарайтеся одразу подивитися на свої стопи. Коли з’являється контакт із ногами, з’являється можливість рухатися.</a:t>
            </a:r>
            <a:endParaRPr/>
          </a:p>
          <a:p>
            <a:pPr indent="-107950" lvl="0" marL="285750" rtl="0" algn="l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>
              <a:solidFill>
                <a:srgbClr val="FFC000"/>
              </a:solidFill>
            </a:endParaRPr>
          </a:p>
        </p:txBody>
      </p:sp>
      <p:pic>
        <p:nvPicPr>
          <p:cNvPr descr="Босые ноги человека стоковое фото. изображение насчитывающей ортопедия -  63678700" id="190" name="Google Shape;19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5377" y="1670899"/>
            <a:ext cx="3177916" cy="4490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Proxima Nova"/>
              <a:buNone/>
            </a:pPr>
            <a:r>
              <a:rPr b="1" i="0" lang="uk-UA" sz="4400" u="none" strike="noStrike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КОНТРОЛЬ СПИНИ</a:t>
            </a:r>
            <a:endParaRPr sz="4400">
              <a:solidFill>
                <a:srgbClr val="FFC000"/>
              </a:solidFill>
            </a:endParaRPr>
          </a:p>
        </p:txBody>
      </p:sp>
      <p:sp>
        <p:nvSpPr>
          <p:cNvPr id="196" name="Google Shape;196;p26"/>
          <p:cNvSpPr txBox="1"/>
          <p:nvPr>
            <p:ph idx="1" type="body"/>
          </p:nvPr>
        </p:nvSpPr>
        <p:spPr>
          <a:xfrm>
            <a:off x="685801" y="1933731"/>
            <a:ext cx="6359576" cy="43146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b="1" i="0" lang="uk-UA" sz="3200" u="none" strike="noStrike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Друге</a:t>
            </a:r>
            <a:r>
              <a:rPr b="0" i="0" lang="uk-UA" sz="320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 — спина. Якщо у вас є можливість на щось опиратися, зробіть це. У той момент, коли стає страшно, притуліться до стіни чи до спинки стільчика</a:t>
            </a:r>
            <a:r>
              <a:rPr b="0" i="0" lang="uk-UA" sz="3200">
                <a:solidFill>
                  <a:srgbClr val="141414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800">
              <a:solidFill>
                <a:srgbClr val="FFC000"/>
              </a:solidFill>
            </a:endParaRPr>
          </a:p>
        </p:txBody>
      </p:sp>
      <p:pic>
        <p:nvPicPr>
          <p:cNvPr descr="Стул Сидящий Человека, стул, мебель, мультфильм, вымышленный персонаж png |  PNGWing" id="197" name="Google Shape;19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5377" y="1933731"/>
            <a:ext cx="4744151" cy="4114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Proxima Nova"/>
              <a:buNone/>
            </a:pPr>
            <a:r>
              <a:rPr b="1" i="0" lang="uk-UA" sz="4400" u="none" strike="noStrike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КОНТРОЛЬ ОЧЕЙ</a:t>
            </a:r>
            <a:endParaRPr sz="4400">
              <a:solidFill>
                <a:srgbClr val="FFC000"/>
              </a:solidFill>
            </a:endParaRPr>
          </a:p>
        </p:txBody>
      </p:sp>
      <p:sp>
        <p:nvSpPr>
          <p:cNvPr id="203" name="Google Shape;203;p27"/>
          <p:cNvSpPr txBox="1"/>
          <p:nvPr>
            <p:ph idx="1" type="body"/>
          </p:nvPr>
        </p:nvSpPr>
        <p:spPr>
          <a:xfrm>
            <a:off x="685801" y="1933731"/>
            <a:ext cx="6554448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7500" lnSpcReduction="10000"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b="1" i="0" lang="uk-UA" sz="3200" u="none" strike="noStrike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Третє</a:t>
            </a:r>
            <a:r>
              <a:rPr b="0" i="0" lang="uk-UA" sz="320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 — очі. Озирніться </a:t>
            </a:r>
            <a:r>
              <a:rPr lang="uk-UA" sz="320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навколо себе, перебуваючи у</a:t>
            </a:r>
            <a:r>
              <a:rPr b="0" i="0" lang="uk-UA" sz="320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 кімнат</a:t>
            </a:r>
            <a:r>
              <a:rPr lang="uk-UA" sz="320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і</a:t>
            </a:r>
            <a:r>
              <a:rPr b="0" i="0" lang="uk-UA" sz="320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. Подивіться, що </a:t>
            </a:r>
            <a:r>
              <a:rPr lang="uk-UA" sz="320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бачите</a:t>
            </a:r>
            <a:r>
              <a:rPr b="0" i="0" lang="uk-UA" sz="320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 навк</a:t>
            </a:r>
            <a:r>
              <a:rPr lang="uk-UA" sz="320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оло</a:t>
            </a:r>
            <a:r>
              <a:rPr b="0" i="0" lang="uk-UA" sz="320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. Якщо поруч із вами хтось є, зустріньтеся з ним / нею поглядом. Коли страшно, ми говоримо: “у мене в очах потемніло”, тобто виходимо із зорового контакту. А ще, коли стає страшно, у нас розширюються зіниці, щоб охопити поглядом більшу кількість об’єктів. Буває, усе “пливе” перед очима, а буває, в очах темніє. Тож спробуйте покліпати очима і знайти якусь яскраву точку нав</a:t>
            </a:r>
            <a:r>
              <a:rPr lang="uk-UA" sz="320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коло</a:t>
            </a:r>
            <a:r>
              <a:rPr b="0" i="0" lang="uk-UA" sz="320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, аби сфокусуватися.</a:t>
            </a:r>
            <a:endParaRPr sz="2800">
              <a:solidFill>
                <a:srgbClr val="FFC000"/>
              </a:solidFill>
            </a:endParaRPr>
          </a:p>
        </p:txBody>
      </p:sp>
      <p:pic>
        <p:nvPicPr>
          <p:cNvPr descr="Красные глаза после наращивания ресниц: что делать и как лечить" id="204" name="Google Shape;20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5377" y="2421501"/>
            <a:ext cx="4834996" cy="2707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Небеса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